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3300"/>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802B86C2-A85A-490E-8E13-A8E59D62D6F3}" type="datetimeFigureOut">
              <a:rPr lang="es-ES" smtClean="0"/>
              <a:pPr/>
              <a:t>21/08/2013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2CE1ED2-758A-42CE-899C-2D0C346A15B6}" type="slidenum">
              <a:rPr lang="es-ES" smtClean="0"/>
              <a:pPr/>
              <a:t>‹Nº›</a:t>
            </a:fld>
            <a:endParaRPr lang="es-ES"/>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02B86C2-A85A-490E-8E13-A8E59D62D6F3}" type="datetimeFigureOut">
              <a:rPr lang="es-ES" smtClean="0"/>
              <a:pPr/>
              <a:t>21/08/2013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2CE1ED2-758A-42CE-899C-2D0C346A15B6}"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02B86C2-A85A-490E-8E13-A8E59D62D6F3}" type="datetimeFigureOut">
              <a:rPr lang="es-ES" smtClean="0"/>
              <a:pPr/>
              <a:t>21/08/2013</a:t>
            </a:fld>
            <a:endParaRPr lang="es-ES"/>
          </a:p>
        </p:txBody>
      </p:sp>
      <p:sp>
        <p:nvSpPr>
          <p:cNvPr id="5" name="4 Marcador de pie de página"/>
          <p:cNvSpPr>
            <a:spLocks noGrp="1"/>
          </p:cNvSpPr>
          <p:nvPr>
            <p:ph type="ftr" sz="quarter" idx="11"/>
          </p:nvPr>
        </p:nvSpPr>
        <p:spPr>
          <a:xfrm>
            <a:off x="2640597" y="6377459"/>
            <a:ext cx="3836404" cy="365125"/>
          </a:xfrm>
        </p:spPr>
        <p:txBody>
          <a:bodyPr/>
          <a:lstStyle/>
          <a:p>
            <a:endParaRPr lang="es-ES"/>
          </a:p>
        </p:txBody>
      </p:sp>
      <p:sp>
        <p:nvSpPr>
          <p:cNvPr id="6" name="5 Marcador de número de diapositiva"/>
          <p:cNvSpPr>
            <a:spLocks noGrp="1"/>
          </p:cNvSpPr>
          <p:nvPr>
            <p:ph type="sldNum" sz="quarter" idx="12"/>
          </p:nvPr>
        </p:nvSpPr>
        <p:spPr/>
        <p:txBody>
          <a:bodyPr/>
          <a:lstStyle/>
          <a:p>
            <a:fld id="{32CE1ED2-758A-42CE-899C-2D0C346A15B6}"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02B86C2-A85A-490E-8E13-A8E59D62D6F3}" type="datetimeFigureOut">
              <a:rPr lang="es-ES" smtClean="0"/>
              <a:pPr/>
              <a:t>21/08/2013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2CE1ED2-758A-42CE-899C-2D0C346A15B6}"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802B86C2-A85A-490E-8E13-A8E59D62D6F3}" type="datetimeFigureOut">
              <a:rPr lang="es-ES" smtClean="0"/>
              <a:pPr/>
              <a:t>21/08/2013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32CE1ED2-758A-42CE-899C-2D0C346A15B6}"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802B86C2-A85A-490E-8E13-A8E59D62D6F3}" type="datetimeFigureOut">
              <a:rPr lang="es-ES" smtClean="0"/>
              <a:pPr/>
              <a:t>21/08/2013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2CE1ED2-758A-42CE-899C-2D0C346A15B6}"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802B86C2-A85A-490E-8E13-A8E59D62D6F3}" type="datetimeFigureOut">
              <a:rPr lang="es-ES" smtClean="0"/>
              <a:pPr/>
              <a:t>21/08/2013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32CE1ED2-758A-42CE-899C-2D0C346A15B6}"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02B86C2-A85A-490E-8E13-A8E59D62D6F3}" type="datetimeFigureOut">
              <a:rPr lang="es-ES" smtClean="0"/>
              <a:pPr/>
              <a:t>21/08/2013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32CE1ED2-758A-42CE-899C-2D0C346A15B6}"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02B86C2-A85A-490E-8E13-A8E59D62D6F3}" type="datetimeFigureOut">
              <a:rPr lang="es-ES" smtClean="0"/>
              <a:pPr/>
              <a:t>21/08/2013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32CE1ED2-758A-42CE-899C-2D0C346A15B6}"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802B86C2-A85A-490E-8E13-A8E59D62D6F3}" type="datetimeFigureOut">
              <a:rPr lang="es-ES" smtClean="0"/>
              <a:pPr/>
              <a:t>21/08/2013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32CE1ED2-758A-42CE-899C-2D0C346A15B6}" type="slidenum">
              <a:rPr lang="es-ES" smtClean="0"/>
              <a:pPr/>
              <a:t>‹Nº›</a:t>
            </a:fld>
            <a:endParaRPr lang="es-ES"/>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802B86C2-A85A-490E-8E13-A8E59D62D6F3}" type="datetimeFigureOut">
              <a:rPr lang="es-ES" smtClean="0"/>
              <a:pPr/>
              <a:t>21/08/2013</a:t>
            </a:fld>
            <a:endParaRPr lang="es-ES"/>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ES"/>
          </a:p>
        </p:txBody>
      </p:sp>
      <p:sp>
        <p:nvSpPr>
          <p:cNvPr id="7" name="6 Marcador de número de diapositiva"/>
          <p:cNvSpPr>
            <a:spLocks noGrp="1"/>
          </p:cNvSpPr>
          <p:nvPr>
            <p:ph type="sldNum" sz="quarter" idx="12"/>
          </p:nvPr>
        </p:nvSpPr>
        <p:spPr>
          <a:xfrm>
            <a:off x="8339328" y="1170432"/>
            <a:ext cx="733864" cy="201168"/>
          </a:xfrm>
        </p:spPr>
        <p:txBody>
          <a:bodyPr/>
          <a:lstStyle/>
          <a:p>
            <a:fld id="{32CE1ED2-758A-42CE-899C-2D0C346A15B6}"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02B86C2-A85A-490E-8E13-A8E59D62D6F3}" type="datetimeFigureOut">
              <a:rPr lang="es-ES" smtClean="0"/>
              <a:pPr/>
              <a:t>21/08/2013</a:t>
            </a:fld>
            <a:endParaRPr lang="es-ES"/>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ES"/>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2CE1ED2-758A-42CE-899C-2D0C346A15B6}"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slideLayout" Target="../slideLayouts/slideLayout2.xml"/><Relationship Id="rId1" Type="http://schemas.openxmlformats.org/officeDocument/2006/relationships/audio" Target="file:///C:\Users\admin\Downloads\aprendemos%20los%20n&#250;meros%20en%20ingl&#233;s.mp3" TargetMode="External"/><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slideLayout" Target="../slideLayouts/slideLayout2.xml"/><Relationship Id="rId1" Type="http://schemas.openxmlformats.org/officeDocument/2006/relationships/video" Target="file:///C:\Users\admin\Downloads\LOS%20VALORES%20PARA%20NUESTROS%20NI&#209;OS.wmv.mp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slideLayout" Target="../slideLayouts/slideLayout2.xml"/><Relationship Id="rId1" Type="http://schemas.openxmlformats.org/officeDocument/2006/relationships/video" Target="file:///C:\Users\admin\Downloads\ORTOGRAF&#205;A%20PUNTUAL.mp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Users\admin\Downloads\Aprendiendo%20A%20Sumar,%20Las%20Sumas%20Para%20Ni&#241;os,%20Additions%20in%20Spanish%20(Video%20Infantil).mp4"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Layout" Target="../slideLayouts/slideLayout2.xml"/><Relationship Id="rId1" Type="http://schemas.openxmlformats.org/officeDocument/2006/relationships/audio" Target="file:///C:\Users\admin\Downloads\canciones%20tablas%20de%20multiplicar%202,%203%20,4,%205,%206%20,7%20,8%20y%209.mp3" TargetMode="Externa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slideLayout" Target="../slideLayouts/slideLayout2.xml"/><Relationship Id="rId1" Type="http://schemas.openxmlformats.org/officeDocument/2006/relationships/audio" Target="file:///C:\Users\admin\Downloads\Mi%20cortometraje%20relajante-short%20film-curto%20relaxante.mp3" TargetMode="Externa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file:///C:\Users\admin\Downloads\Departamentos%20de%20Colombia.mp4"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ideo" Target="file:///C:\Users\admin\Downloads\Los%20planetas.mp4"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audio" Target="file:///C:\Users\admin\Downloads\Historia%20de%20la%20computadora%20Ni&#241;os.mp3" TargetMode="Externa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jpeg"/><Relationship Id="rId7" Type="http://schemas.openxmlformats.org/officeDocument/2006/relationships/image" Target="../media/image16.jpeg"/><Relationship Id="rId12" Type="http://schemas.openxmlformats.org/officeDocument/2006/relationships/image" Target="../media/image21.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11" Type="http://schemas.openxmlformats.org/officeDocument/2006/relationships/image" Target="../media/image20.jpeg"/><Relationship Id="rId5" Type="http://schemas.openxmlformats.org/officeDocument/2006/relationships/image" Target="../media/image14.jpeg"/><Relationship Id="rId10" Type="http://schemas.openxmlformats.org/officeDocument/2006/relationships/image" Target="../media/image19.jpeg"/><Relationship Id="rId4" Type="http://schemas.openxmlformats.org/officeDocument/2006/relationships/image" Target="../media/image13.jpeg"/><Relationship Id="rId9"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29064" y="857232"/>
            <a:ext cx="7857712" cy="5000660"/>
          </a:xfrm>
        </p:spPr>
        <p:txBody>
          <a:bodyPr>
            <a:normAutofit/>
          </a:bodyPr>
          <a:lstStyle/>
          <a:p>
            <a:pPr algn="ctr"/>
            <a:r>
              <a:rPr lang="es-ES" sz="4000" b="0" dirty="0" smtClean="0">
                <a:solidFill>
                  <a:schemeClr val="tx1"/>
                </a:solidFill>
                <a:effectLst/>
                <a:latin typeface="Kristen ITC" pitchFamily="66" charset="0"/>
              </a:rPr>
              <a:t>Multimedia</a:t>
            </a:r>
            <a:r>
              <a:rPr lang="es-ES" sz="4000" b="0" dirty="0" smtClean="0">
                <a:solidFill>
                  <a:schemeClr val="tx1"/>
                </a:solidFill>
                <a:latin typeface="Kristen ITC" pitchFamily="66" charset="0"/>
              </a:rPr>
              <a:t/>
            </a:r>
            <a:br>
              <a:rPr lang="es-ES" sz="4000" b="0" dirty="0" smtClean="0">
                <a:solidFill>
                  <a:schemeClr val="tx1"/>
                </a:solidFill>
                <a:latin typeface="Kristen ITC" pitchFamily="66" charset="0"/>
              </a:rPr>
            </a:br>
            <a:r>
              <a:rPr lang="es-ES" sz="4000" b="0" dirty="0" smtClean="0">
                <a:solidFill>
                  <a:schemeClr val="tx1"/>
                </a:solidFill>
                <a:latin typeface="Kristen ITC" pitchFamily="66" charset="0"/>
              </a:rPr>
              <a:t/>
            </a:r>
            <a:br>
              <a:rPr lang="es-ES" sz="4000" b="0" dirty="0" smtClean="0">
                <a:solidFill>
                  <a:schemeClr val="tx1"/>
                </a:solidFill>
                <a:latin typeface="Kristen ITC" pitchFamily="66" charset="0"/>
              </a:rPr>
            </a:br>
            <a:r>
              <a:rPr lang="es-ES" sz="4000" b="0" dirty="0" smtClean="0">
                <a:solidFill>
                  <a:schemeClr val="tx1"/>
                </a:solidFill>
                <a:latin typeface="Kristen ITC" pitchFamily="66" charset="0"/>
              </a:rPr>
              <a:t>luisa lotero escobar</a:t>
            </a:r>
            <a:br>
              <a:rPr lang="es-ES" sz="4000" b="0" dirty="0" smtClean="0">
                <a:solidFill>
                  <a:schemeClr val="tx1"/>
                </a:solidFill>
                <a:latin typeface="Kristen ITC" pitchFamily="66" charset="0"/>
              </a:rPr>
            </a:br>
            <a:r>
              <a:rPr lang="es-ES" sz="4000" b="0" dirty="0" smtClean="0">
                <a:solidFill>
                  <a:schemeClr val="tx1"/>
                </a:solidFill>
                <a:latin typeface="Kristen ITC" pitchFamily="66" charset="0"/>
              </a:rPr>
              <a:t/>
            </a:r>
            <a:br>
              <a:rPr lang="es-ES" sz="4000" b="0" dirty="0" smtClean="0">
                <a:solidFill>
                  <a:schemeClr val="tx1"/>
                </a:solidFill>
                <a:latin typeface="Kristen ITC" pitchFamily="66" charset="0"/>
              </a:rPr>
            </a:br>
            <a:r>
              <a:rPr lang="es-ES" sz="4000" b="0" dirty="0" smtClean="0">
                <a:solidFill>
                  <a:schemeClr val="tx1"/>
                </a:solidFill>
                <a:latin typeface="Kristen ITC" pitchFamily="66" charset="0"/>
              </a:rPr>
              <a:t>formación </a:t>
            </a:r>
            <a:br>
              <a:rPr lang="es-ES" sz="4000" b="0" dirty="0" smtClean="0">
                <a:solidFill>
                  <a:schemeClr val="tx1"/>
                </a:solidFill>
                <a:latin typeface="Kristen ITC" pitchFamily="66" charset="0"/>
              </a:rPr>
            </a:br>
            <a:r>
              <a:rPr lang="es-ES" sz="4000" b="0" dirty="0" smtClean="0">
                <a:solidFill>
                  <a:schemeClr val="tx1"/>
                </a:solidFill>
                <a:latin typeface="Kristen ITC" pitchFamily="66" charset="0"/>
              </a:rPr>
              <a:t>complementaria</a:t>
            </a:r>
            <a:br>
              <a:rPr lang="es-ES" sz="4000" b="0" dirty="0" smtClean="0">
                <a:solidFill>
                  <a:schemeClr val="tx1"/>
                </a:solidFill>
                <a:latin typeface="Kristen ITC" pitchFamily="66" charset="0"/>
              </a:rPr>
            </a:br>
            <a:r>
              <a:rPr lang="es-ES" sz="4000" b="0" dirty="0" smtClean="0">
                <a:solidFill>
                  <a:schemeClr val="tx1"/>
                </a:solidFill>
                <a:latin typeface="Kristen ITC" pitchFamily="66" charset="0"/>
              </a:rPr>
              <a:t>12a</a:t>
            </a:r>
            <a:r>
              <a:rPr lang="es-ES" dirty="0" smtClean="0">
                <a:solidFill>
                  <a:schemeClr val="tx1"/>
                </a:solidFill>
                <a:latin typeface="Kristen ITC" pitchFamily="66" charset="0"/>
              </a:rPr>
              <a:t/>
            </a:r>
            <a:br>
              <a:rPr lang="es-ES" dirty="0" smtClean="0">
                <a:solidFill>
                  <a:schemeClr val="tx1"/>
                </a:solidFill>
                <a:latin typeface="Kristen ITC" pitchFamily="66" charset="0"/>
              </a:rPr>
            </a:br>
            <a:endParaRPr lang="es-ES" dirty="0">
              <a:solidFill>
                <a:schemeClr val="tx1"/>
              </a:solidFill>
              <a:latin typeface="Kristen ITC"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solidFill>
                  <a:srgbClr val="00FF00"/>
                </a:solidFill>
                <a:latin typeface="Kristen ITC" pitchFamily="66" charset="0"/>
              </a:rPr>
              <a:t>Los números en Inglés</a:t>
            </a:r>
            <a:endParaRPr lang="es-ES" dirty="0">
              <a:solidFill>
                <a:srgbClr val="00FF00"/>
              </a:solidFill>
              <a:latin typeface="Kristen ITC" pitchFamily="66" charset="0"/>
            </a:endParaRPr>
          </a:p>
        </p:txBody>
      </p:sp>
      <p:pic>
        <p:nvPicPr>
          <p:cNvPr id="4" name="3 Marcador de contenido" descr="english-numbers.jpg"/>
          <p:cNvPicPr>
            <a:picLocks noGrp="1" noChangeAspect="1"/>
          </p:cNvPicPr>
          <p:nvPr>
            <p:ph idx="1"/>
          </p:nvPr>
        </p:nvPicPr>
        <p:blipFill>
          <a:blip r:embed="rId3"/>
          <a:stretch>
            <a:fillRect/>
          </a:stretch>
        </p:blipFill>
        <p:spPr>
          <a:xfrm>
            <a:off x="1785918" y="1571612"/>
            <a:ext cx="5286412" cy="5072097"/>
          </a:xfrm>
        </p:spPr>
      </p:pic>
      <p:pic>
        <p:nvPicPr>
          <p:cNvPr id="5" name="aprendemos los números en inglés.mp3">
            <a:hlinkClick r:id="" action="ppaction://media"/>
          </p:cNvPr>
          <p:cNvPicPr>
            <a:picLocks noRot="1" noChangeAspect="1"/>
          </p:cNvPicPr>
          <p:nvPr>
            <a:audioFile r:link="rId1"/>
          </p:nvPr>
        </p:nvPicPr>
        <p:blipFill>
          <a:blip r:embed="rId4"/>
          <a:stretch>
            <a:fillRect/>
          </a:stretch>
        </p:blipFill>
        <p:spPr>
          <a:xfrm>
            <a:off x="7429520" y="5643578"/>
            <a:ext cx="642942" cy="733428"/>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832208"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solidFill>
                  <a:schemeClr val="accent5">
                    <a:lumMod val="50000"/>
                  </a:schemeClr>
                </a:solidFill>
                <a:latin typeface="Kristen ITC" pitchFamily="66" charset="0"/>
              </a:rPr>
              <a:t>Los valores</a:t>
            </a:r>
            <a:endParaRPr lang="es-ES" dirty="0">
              <a:solidFill>
                <a:schemeClr val="accent5">
                  <a:lumMod val="50000"/>
                </a:schemeClr>
              </a:solidFill>
              <a:latin typeface="Kristen ITC" pitchFamily="66" charset="0"/>
            </a:endParaRPr>
          </a:p>
        </p:txBody>
      </p:sp>
      <p:pic>
        <p:nvPicPr>
          <p:cNvPr id="4" name="LOS VALORES PARA NUESTROS NIÑOS.wmv.mp4">
            <a:hlinkClick r:id="" action="ppaction://media"/>
          </p:cNvPr>
          <p:cNvPicPr>
            <a:picLocks noGrp="1" noRot="1" noChangeAspect="1"/>
          </p:cNvPicPr>
          <p:nvPr>
            <p:ph idx="1"/>
            <a:videoFile r:link="rId1"/>
          </p:nvPr>
        </p:nvPicPr>
        <p:blipFill>
          <a:blip r:embed="rId3"/>
          <a:stretch>
            <a:fillRect/>
          </a:stretch>
        </p:blipFill>
        <p:spPr>
          <a:xfrm>
            <a:off x="1142976" y="2071678"/>
            <a:ext cx="6858048" cy="392909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solidFill>
                  <a:srgbClr val="FF0066"/>
                </a:solidFill>
                <a:latin typeface="Kristen ITC" pitchFamily="66" charset="0"/>
              </a:rPr>
              <a:t>Ortografía </a:t>
            </a:r>
            <a:endParaRPr lang="es-ES" dirty="0">
              <a:solidFill>
                <a:srgbClr val="FF0066"/>
              </a:solidFill>
              <a:latin typeface="Kristen ITC" pitchFamily="66" charset="0"/>
            </a:endParaRPr>
          </a:p>
        </p:txBody>
      </p:sp>
      <p:pic>
        <p:nvPicPr>
          <p:cNvPr id="4" name="ORTOGRAFÍA PUNTUAL.mp4">
            <a:hlinkClick r:id="" action="ppaction://media"/>
          </p:cNvPr>
          <p:cNvPicPr>
            <a:picLocks noGrp="1" noRot="1" noChangeAspect="1"/>
          </p:cNvPicPr>
          <p:nvPr>
            <p:ph idx="1"/>
            <a:videoFile r:link="rId1"/>
          </p:nvPr>
        </p:nvPicPr>
        <p:blipFill>
          <a:blip r:embed="rId3"/>
          <a:stretch>
            <a:fillRect/>
          </a:stretch>
        </p:blipFill>
        <p:spPr>
          <a:xfrm>
            <a:off x="1524000" y="2143116"/>
            <a:ext cx="6096000" cy="4000528"/>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4000" dirty="0" smtClean="0">
                <a:solidFill>
                  <a:schemeClr val="bg1">
                    <a:lumMod val="75000"/>
                  </a:schemeClr>
                </a:solidFill>
                <a:latin typeface="Kristen ITC" pitchFamily="66" charset="0"/>
              </a:rPr>
              <a:t>Tabla de contenido</a:t>
            </a:r>
            <a:endParaRPr lang="es-ES" sz="4000" dirty="0">
              <a:solidFill>
                <a:schemeClr val="bg1">
                  <a:lumMod val="75000"/>
                </a:schemeClr>
              </a:solidFill>
              <a:latin typeface="Kristen ITC" pitchFamily="66" charset="0"/>
            </a:endParaRPr>
          </a:p>
        </p:txBody>
      </p:sp>
      <p:sp>
        <p:nvSpPr>
          <p:cNvPr id="3" name="2 Marcador de contenido"/>
          <p:cNvSpPr>
            <a:spLocks noGrp="1"/>
          </p:cNvSpPr>
          <p:nvPr>
            <p:ph idx="1"/>
          </p:nvPr>
        </p:nvSpPr>
        <p:spPr>
          <a:xfrm>
            <a:off x="457200" y="1643050"/>
            <a:ext cx="7467600" cy="4643470"/>
          </a:xfrm>
        </p:spPr>
        <p:txBody>
          <a:bodyPr>
            <a:normAutofit fontScale="92500" lnSpcReduction="20000"/>
          </a:bodyPr>
          <a:lstStyle/>
          <a:p>
            <a:pPr>
              <a:buNone/>
            </a:pPr>
            <a:r>
              <a:rPr lang="es-ES" sz="3100" dirty="0" smtClean="0">
                <a:latin typeface="Kristen ITC" pitchFamily="66" charset="0"/>
              </a:rPr>
              <a:t>* La suma</a:t>
            </a:r>
          </a:p>
          <a:p>
            <a:pPr>
              <a:buNone/>
            </a:pPr>
            <a:r>
              <a:rPr lang="es-ES" sz="3100" dirty="0" smtClean="0">
                <a:solidFill>
                  <a:schemeClr val="tx1">
                    <a:lumMod val="65000"/>
                  </a:schemeClr>
                </a:solidFill>
                <a:latin typeface="Kristen ITC" pitchFamily="66" charset="0"/>
              </a:rPr>
              <a:t>* Las tablas de multiplicar</a:t>
            </a:r>
          </a:p>
          <a:p>
            <a:pPr>
              <a:buNone/>
            </a:pPr>
            <a:r>
              <a:rPr lang="es-ES" sz="3100" dirty="0" smtClean="0">
                <a:solidFill>
                  <a:schemeClr val="tx1">
                    <a:lumMod val="65000"/>
                  </a:schemeClr>
                </a:solidFill>
                <a:latin typeface="Kristen ITC" pitchFamily="66" charset="0"/>
              </a:rPr>
              <a:t>* La célula</a:t>
            </a:r>
          </a:p>
          <a:p>
            <a:pPr>
              <a:buNone/>
            </a:pPr>
            <a:r>
              <a:rPr lang="es-ES" sz="3100" dirty="0" smtClean="0">
                <a:solidFill>
                  <a:schemeClr val="tx1">
                    <a:lumMod val="65000"/>
                  </a:schemeClr>
                </a:solidFill>
                <a:latin typeface="Kristen ITC" pitchFamily="66" charset="0"/>
              </a:rPr>
              <a:t>* Los departamentos de Colombia</a:t>
            </a:r>
          </a:p>
          <a:p>
            <a:pPr>
              <a:buNone/>
            </a:pPr>
            <a:r>
              <a:rPr lang="es-ES" sz="3100" dirty="0" smtClean="0">
                <a:solidFill>
                  <a:schemeClr val="tx1">
                    <a:lumMod val="65000"/>
                  </a:schemeClr>
                </a:solidFill>
                <a:latin typeface="Kristen ITC" pitchFamily="66" charset="0"/>
              </a:rPr>
              <a:t>* Los planetas</a:t>
            </a:r>
          </a:p>
          <a:p>
            <a:pPr>
              <a:buNone/>
            </a:pPr>
            <a:r>
              <a:rPr lang="es-ES" sz="3100" dirty="0" smtClean="0">
                <a:solidFill>
                  <a:schemeClr val="tx1">
                    <a:lumMod val="65000"/>
                  </a:schemeClr>
                </a:solidFill>
                <a:latin typeface="Kristen ITC" pitchFamily="66" charset="0"/>
              </a:rPr>
              <a:t>* La Historia del computador</a:t>
            </a:r>
          </a:p>
          <a:p>
            <a:pPr>
              <a:buNone/>
            </a:pPr>
            <a:r>
              <a:rPr lang="es-ES" sz="3100" dirty="0" smtClean="0">
                <a:solidFill>
                  <a:schemeClr val="tx1">
                    <a:lumMod val="65000"/>
                  </a:schemeClr>
                </a:solidFill>
                <a:latin typeface="Kristen ITC" pitchFamily="66" charset="0"/>
              </a:rPr>
              <a:t>* Los colores en Inglés</a:t>
            </a:r>
          </a:p>
          <a:p>
            <a:pPr>
              <a:buNone/>
            </a:pPr>
            <a:r>
              <a:rPr lang="es-ES" sz="3100" dirty="0" smtClean="0">
                <a:solidFill>
                  <a:schemeClr val="tx1">
                    <a:lumMod val="65000"/>
                  </a:schemeClr>
                </a:solidFill>
                <a:latin typeface="Kristen ITC" pitchFamily="66" charset="0"/>
              </a:rPr>
              <a:t>* Los números en Inglés</a:t>
            </a:r>
          </a:p>
          <a:p>
            <a:pPr>
              <a:buNone/>
            </a:pPr>
            <a:r>
              <a:rPr lang="es-ES" sz="3100" dirty="0" smtClean="0">
                <a:solidFill>
                  <a:schemeClr val="tx1">
                    <a:lumMod val="65000"/>
                  </a:schemeClr>
                </a:solidFill>
                <a:latin typeface="Kristen ITC" pitchFamily="66" charset="0"/>
              </a:rPr>
              <a:t>* Los valores</a:t>
            </a:r>
          </a:p>
          <a:p>
            <a:pPr>
              <a:buNone/>
            </a:pPr>
            <a:r>
              <a:rPr lang="es-ES" sz="3100" dirty="0" smtClean="0">
                <a:solidFill>
                  <a:schemeClr val="tx1">
                    <a:lumMod val="65000"/>
                  </a:schemeClr>
                </a:solidFill>
                <a:latin typeface="Kristen ITC" pitchFamily="66" charset="0"/>
              </a:rPr>
              <a:t>* Ortografía</a:t>
            </a:r>
            <a:r>
              <a:rPr lang="es-ES" dirty="0" smtClean="0"/>
              <a:t/>
            </a:r>
            <a:br>
              <a:rPr lang="es-ES" dirty="0" smtClean="0"/>
            </a:br>
            <a:r>
              <a:rPr lang="es-ES" dirty="0" smtClean="0"/>
              <a:t/>
            </a:r>
            <a:br>
              <a:rPr lang="es-ES" dirty="0" smtClean="0"/>
            </a:br>
            <a:endParaRPr lang="es-E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solidFill>
                  <a:srgbClr val="00B0F0"/>
                </a:solidFill>
                <a:latin typeface="Kristen ITC" pitchFamily="66" charset="0"/>
              </a:rPr>
              <a:t>La suma</a:t>
            </a:r>
            <a:endParaRPr lang="es-ES" dirty="0">
              <a:solidFill>
                <a:srgbClr val="00B0F0"/>
              </a:solidFill>
              <a:latin typeface="Kristen ITC" pitchFamily="66" charset="0"/>
            </a:endParaRPr>
          </a:p>
        </p:txBody>
      </p:sp>
      <p:pic>
        <p:nvPicPr>
          <p:cNvPr id="4" name="Aprendiendo A Sumar, Las Sumas Para Niños, Additions in Spanish (Video Infantil).mp4">
            <a:hlinkClick r:id="" action="ppaction://media"/>
          </p:cNvPr>
          <p:cNvPicPr>
            <a:picLocks noGrp="1" noRot="1" noChangeAspect="1"/>
          </p:cNvPicPr>
          <p:nvPr>
            <p:ph idx="1"/>
            <a:videoFile r:link="rId1"/>
          </p:nvPr>
        </p:nvPicPr>
        <p:blipFill>
          <a:blip r:embed="rId3"/>
          <a:stretch>
            <a:fillRect/>
          </a:stretch>
        </p:blipFill>
        <p:spPr>
          <a:xfrm>
            <a:off x="1571604" y="2071678"/>
            <a:ext cx="6000792" cy="3857652"/>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admin\Documents\tablas-de-multiplicar.gif"/>
          <p:cNvPicPr>
            <a:picLocks noChangeAspect="1" noChangeArrowheads="1"/>
          </p:cNvPicPr>
          <p:nvPr/>
        </p:nvPicPr>
        <p:blipFill>
          <a:blip r:embed="rId3"/>
          <a:srcRect/>
          <a:stretch>
            <a:fillRect/>
          </a:stretch>
        </p:blipFill>
        <p:spPr bwMode="auto">
          <a:xfrm>
            <a:off x="500034" y="1643050"/>
            <a:ext cx="8072494" cy="4786346"/>
          </a:xfrm>
          <a:prstGeom prst="rect">
            <a:avLst/>
          </a:prstGeom>
          <a:noFill/>
        </p:spPr>
      </p:pic>
      <p:sp>
        <p:nvSpPr>
          <p:cNvPr id="2" name="1 Título"/>
          <p:cNvSpPr>
            <a:spLocks noGrp="1"/>
          </p:cNvSpPr>
          <p:nvPr>
            <p:ph type="title"/>
          </p:nvPr>
        </p:nvSpPr>
        <p:spPr/>
        <p:txBody>
          <a:bodyPr/>
          <a:lstStyle/>
          <a:p>
            <a:pPr algn="ctr"/>
            <a:r>
              <a:rPr lang="es-ES" dirty="0" smtClean="0">
                <a:solidFill>
                  <a:srgbClr val="FF0066"/>
                </a:solidFill>
                <a:latin typeface="Kristen ITC" pitchFamily="66" charset="0"/>
              </a:rPr>
              <a:t>Las tablas de multiplicar</a:t>
            </a:r>
            <a:endParaRPr lang="es-ES" dirty="0">
              <a:solidFill>
                <a:srgbClr val="FF0066"/>
              </a:solidFill>
              <a:latin typeface="Kristen ITC" pitchFamily="66" charset="0"/>
            </a:endParaRPr>
          </a:p>
        </p:txBody>
      </p:sp>
      <p:pic>
        <p:nvPicPr>
          <p:cNvPr id="4" name="canciones tablas de multiplicar 2, 3 ,4, 5, 6 ,7 ,8 y 9.mp3">
            <a:hlinkClick r:id="" action="ppaction://media"/>
          </p:cNvPr>
          <p:cNvPicPr>
            <a:picLocks noGrp="1" noRot="1" noChangeAspect="1"/>
          </p:cNvPicPr>
          <p:nvPr>
            <p:ph idx="1"/>
            <a:audioFile r:link="rId1"/>
          </p:nvPr>
        </p:nvPicPr>
        <p:blipFill>
          <a:blip r:embed="rId4"/>
          <a:stretch>
            <a:fillRect/>
          </a:stretch>
        </p:blipFill>
        <p:spPr>
          <a:xfrm>
            <a:off x="8358214" y="6143644"/>
            <a:ext cx="642942" cy="500065"/>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573284"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solidFill>
                  <a:schemeClr val="accent5">
                    <a:lumMod val="75000"/>
                  </a:schemeClr>
                </a:solidFill>
                <a:latin typeface="Kristen ITC" pitchFamily="66" charset="0"/>
              </a:rPr>
              <a:t>La célula</a:t>
            </a:r>
            <a:endParaRPr lang="es-ES" dirty="0">
              <a:solidFill>
                <a:schemeClr val="accent5">
                  <a:lumMod val="75000"/>
                </a:schemeClr>
              </a:solidFill>
              <a:latin typeface="Kristen ITC" pitchFamily="66" charset="0"/>
            </a:endParaRPr>
          </a:p>
        </p:txBody>
      </p:sp>
      <p:sp>
        <p:nvSpPr>
          <p:cNvPr id="5" name="4 Marcador de contenido"/>
          <p:cNvSpPr>
            <a:spLocks noGrp="1"/>
          </p:cNvSpPr>
          <p:nvPr>
            <p:ph idx="1"/>
          </p:nvPr>
        </p:nvSpPr>
        <p:spPr>
          <a:xfrm>
            <a:off x="457200" y="1500175"/>
            <a:ext cx="5114932" cy="4900626"/>
          </a:xfrm>
        </p:spPr>
        <p:txBody>
          <a:bodyPr>
            <a:normAutofit/>
          </a:bodyPr>
          <a:lstStyle/>
          <a:p>
            <a:pPr>
              <a:buNone/>
            </a:pPr>
            <a:r>
              <a:rPr lang="es-ES" sz="2400" dirty="0" smtClean="0">
                <a:latin typeface="Kristen ITC" pitchFamily="66" charset="0"/>
              </a:rPr>
              <a:t>    La célula es la unidad anatómica, funcional y genética de los seres vivos.</a:t>
            </a:r>
            <a:br>
              <a:rPr lang="es-ES" sz="2400" dirty="0" smtClean="0">
                <a:latin typeface="Kristen ITC" pitchFamily="66" charset="0"/>
              </a:rPr>
            </a:br>
            <a:r>
              <a:rPr lang="es-ES" sz="2400" dirty="0" smtClean="0">
                <a:latin typeface="Kristen ITC" pitchFamily="66" charset="0"/>
              </a:rPr>
              <a:t>La célula es una estructura constituida por tres elementos básicos:</a:t>
            </a:r>
            <a:br>
              <a:rPr lang="es-ES" sz="2400" dirty="0" smtClean="0">
                <a:latin typeface="Kristen ITC" pitchFamily="66" charset="0"/>
              </a:rPr>
            </a:br>
            <a:r>
              <a:rPr lang="es-ES" sz="2400" dirty="0" smtClean="0">
                <a:latin typeface="Kristen ITC" pitchFamily="66" charset="0"/>
              </a:rPr>
              <a:t>1.- membrana plasmática,</a:t>
            </a:r>
            <a:br>
              <a:rPr lang="es-ES" sz="2400" dirty="0" smtClean="0">
                <a:latin typeface="Kristen ITC" pitchFamily="66" charset="0"/>
              </a:rPr>
            </a:br>
            <a:r>
              <a:rPr lang="es-ES" sz="2400" dirty="0" smtClean="0">
                <a:latin typeface="Kristen ITC" pitchFamily="66" charset="0"/>
              </a:rPr>
              <a:t>2.- citoplasma y</a:t>
            </a:r>
            <a:br>
              <a:rPr lang="es-ES" sz="2400" dirty="0" smtClean="0">
                <a:latin typeface="Kristen ITC" pitchFamily="66" charset="0"/>
              </a:rPr>
            </a:br>
            <a:r>
              <a:rPr lang="es-ES" sz="2400" dirty="0" smtClean="0">
                <a:latin typeface="Kristen ITC" pitchFamily="66" charset="0"/>
              </a:rPr>
              <a:t>3.- material genético (ADN).</a:t>
            </a:r>
            <a:br>
              <a:rPr lang="es-ES" sz="2400" dirty="0" smtClean="0">
                <a:latin typeface="Kristen ITC" pitchFamily="66" charset="0"/>
              </a:rPr>
            </a:br>
            <a:r>
              <a:rPr lang="es-ES" sz="2400" dirty="0" smtClean="0">
                <a:latin typeface="Kristen ITC" pitchFamily="66" charset="0"/>
              </a:rPr>
              <a:t>Posee la capacidad de realizar tres funciones vitales:</a:t>
            </a:r>
            <a:br>
              <a:rPr lang="es-ES" sz="2400" dirty="0" smtClean="0">
                <a:latin typeface="Kristen ITC" pitchFamily="66" charset="0"/>
              </a:rPr>
            </a:br>
            <a:r>
              <a:rPr lang="es-ES" sz="2400" dirty="0" smtClean="0">
                <a:latin typeface="Kristen ITC" pitchFamily="66" charset="0"/>
              </a:rPr>
              <a:t>nutrición, relación y reproducción.</a:t>
            </a:r>
            <a:endParaRPr lang="es-ES" sz="2400" dirty="0">
              <a:latin typeface="Kristen ITC" pitchFamily="66" charset="0"/>
            </a:endParaRPr>
          </a:p>
        </p:txBody>
      </p:sp>
      <p:pic>
        <p:nvPicPr>
          <p:cNvPr id="2051" name="Picture 3" descr="C:\Users\admin\Documents\Celula300x316.gif"/>
          <p:cNvPicPr>
            <a:picLocks noChangeAspect="1" noChangeArrowheads="1"/>
          </p:cNvPicPr>
          <p:nvPr/>
        </p:nvPicPr>
        <p:blipFill>
          <a:blip r:embed="rId3"/>
          <a:srcRect/>
          <a:stretch>
            <a:fillRect/>
          </a:stretch>
        </p:blipFill>
        <p:spPr bwMode="auto">
          <a:xfrm>
            <a:off x="6000760" y="2285992"/>
            <a:ext cx="2857500" cy="3571900"/>
          </a:xfrm>
          <a:prstGeom prst="rect">
            <a:avLst/>
          </a:prstGeom>
          <a:noFill/>
        </p:spPr>
      </p:pic>
      <p:pic>
        <p:nvPicPr>
          <p:cNvPr id="6" name="Mi cortometraje relajante-short film-curto relaxante.mp3">
            <a:hlinkClick r:id="" action="ppaction://media"/>
          </p:cNvPr>
          <p:cNvPicPr>
            <a:picLocks noRot="1" noChangeAspect="1"/>
          </p:cNvPicPr>
          <p:nvPr>
            <a:audioFile r:link="rId1"/>
          </p:nvPr>
        </p:nvPicPr>
        <p:blipFill>
          <a:blip r:embed="rId4"/>
          <a:stretch>
            <a:fillRect/>
          </a:stretch>
        </p:blipFill>
        <p:spPr>
          <a:xfrm>
            <a:off x="8286776" y="5929330"/>
            <a:ext cx="304800"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65986"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000" dirty="0" smtClean="0">
                <a:solidFill>
                  <a:srgbClr val="7030A0"/>
                </a:solidFill>
                <a:latin typeface="Kristen ITC" pitchFamily="66" charset="0"/>
              </a:rPr>
              <a:t>Los departamentos de Colombia</a:t>
            </a:r>
            <a:endParaRPr lang="es-ES" sz="4000" dirty="0">
              <a:solidFill>
                <a:srgbClr val="7030A0"/>
              </a:solidFill>
              <a:latin typeface="Kristen ITC" pitchFamily="66" charset="0"/>
            </a:endParaRPr>
          </a:p>
        </p:txBody>
      </p:sp>
      <p:pic>
        <p:nvPicPr>
          <p:cNvPr id="4" name="Departamentos de Colombia.mp4">
            <a:hlinkClick r:id="" action="ppaction://media"/>
          </p:cNvPr>
          <p:cNvPicPr>
            <a:picLocks noGrp="1" noRot="1" noChangeAspect="1"/>
          </p:cNvPicPr>
          <p:nvPr>
            <p:ph idx="1"/>
            <a:videoFile r:link="rId1"/>
          </p:nvPr>
        </p:nvPicPr>
        <p:blipFill>
          <a:blip r:embed="rId3"/>
          <a:stretch>
            <a:fillRect/>
          </a:stretch>
        </p:blipFill>
        <p:spPr>
          <a:xfrm>
            <a:off x="1428728" y="2000240"/>
            <a:ext cx="6143668" cy="4000528"/>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solidFill>
                  <a:srgbClr val="00B050"/>
                </a:solidFill>
                <a:latin typeface="Kristen ITC" pitchFamily="66" charset="0"/>
              </a:rPr>
              <a:t>Los planetas</a:t>
            </a:r>
            <a:endParaRPr lang="es-ES" dirty="0">
              <a:solidFill>
                <a:srgbClr val="00B050"/>
              </a:solidFill>
              <a:latin typeface="Kristen ITC" pitchFamily="66" charset="0"/>
            </a:endParaRPr>
          </a:p>
        </p:txBody>
      </p:sp>
      <p:pic>
        <p:nvPicPr>
          <p:cNvPr id="4" name="Los planetas.mp4">
            <a:hlinkClick r:id="" action="ppaction://media"/>
          </p:cNvPr>
          <p:cNvPicPr>
            <a:picLocks noGrp="1" noRot="1" noChangeAspect="1"/>
          </p:cNvPicPr>
          <p:nvPr>
            <p:ph idx="1"/>
            <a:videoFile r:link="rId1"/>
          </p:nvPr>
        </p:nvPicPr>
        <p:blipFill>
          <a:blip r:embed="rId3"/>
          <a:stretch>
            <a:fillRect/>
          </a:stretch>
        </p:blipFill>
        <p:spPr>
          <a:xfrm>
            <a:off x="785786" y="1785926"/>
            <a:ext cx="7858180" cy="4786346"/>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4"/>
                                        </p:tgtEl>
                                      </p:cBhvr>
                                    </p:cmd>
                                  </p:childTnLst>
                                </p:cTn>
                              </p:par>
                            </p:childTnLst>
                          </p:cTn>
                        </p:par>
                      </p:childTnLst>
                    </p:cTn>
                  </p:par>
                </p:childTnLst>
              </p:cTn>
              <p:nextCondLst>
                <p:cond evt="onClick" delay="0">
                  <p:tgtEl>
                    <p:spTgt spid="4"/>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ctr"/>
            <a:r>
              <a:rPr lang="es-ES" dirty="0" smtClean="0">
                <a:solidFill>
                  <a:schemeClr val="accent3">
                    <a:lumMod val="75000"/>
                  </a:schemeClr>
                </a:solidFill>
                <a:latin typeface="Kristen ITC" pitchFamily="66" charset="0"/>
              </a:rPr>
              <a:t>La historia de la computadora</a:t>
            </a:r>
            <a:endParaRPr lang="es-ES" dirty="0">
              <a:solidFill>
                <a:schemeClr val="accent3">
                  <a:lumMod val="75000"/>
                </a:schemeClr>
              </a:solidFill>
              <a:latin typeface="Kristen ITC" pitchFamily="66" charset="0"/>
            </a:endParaRPr>
          </a:p>
        </p:txBody>
      </p:sp>
      <p:sp>
        <p:nvSpPr>
          <p:cNvPr id="4" name="3 Marcador de contenido"/>
          <p:cNvSpPr txBox="1">
            <a:spLocks noGrp="1"/>
          </p:cNvSpPr>
          <p:nvPr>
            <p:ph idx="1"/>
          </p:nvPr>
        </p:nvSpPr>
        <p:spPr>
          <a:xfrm>
            <a:off x="457200" y="1775190"/>
            <a:ext cx="4543428" cy="4201150"/>
          </a:xfrm>
          <a:prstGeom prst="rect">
            <a:avLst/>
          </a:prstGeom>
          <a:noFill/>
        </p:spPr>
        <p:txBody>
          <a:bodyPr wrap="square" rtlCol="0">
            <a:spAutoFit/>
          </a:bodyPr>
          <a:lstStyle/>
          <a:p>
            <a:pPr>
              <a:buNone/>
            </a:pPr>
            <a:r>
              <a:rPr lang="es-ES" sz="2400" dirty="0" smtClean="0">
                <a:latin typeface="Kristen ITC" pitchFamily="66" charset="0"/>
              </a:rPr>
              <a:t>   </a:t>
            </a:r>
            <a:r>
              <a:rPr lang="es-ES" sz="2000" dirty="0" smtClean="0">
                <a:latin typeface="Kristen ITC" pitchFamily="66" charset="0"/>
              </a:rPr>
              <a:t>La historia de la computadora es muy interesante ya que muestra como el hombre logra producir las primeras herramientas para registrar los acontecimientos diarios desde el inicio de la civilización, cuando grupos empezaron a formar naciones y el comercio era ya medio de vida.</a:t>
            </a:r>
            <a:endParaRPr lang="es-ES" sz="2000" dirty="0">
              <a:latin typeface="Kristen ITC" pitchFamily="66" charset="0"/>
            </a:endParaRPr>
          </a:p>
        </p:txBody>
      </p:sp>
      <p:pic>
        <p:nvPicPr>
          <p:cNvPr id="4098" name="Picture 2" descr="C:\Users\admin\Documents\descarga.jpg"/>
          <p:cNvPicPr>
            <a:picLocks noChangeAspect="1" noChangeArrowheads="1"/>
          </p:cNvPicPr>
          <p:nvPr/>
        </p:nvPicPr>
        <p:blipFill>
          <a:blip r:embed="rId3"/>
          <a:srcRect/>
          <a:stretch>
            <a:fillRect/>
          </a:stretch>
        </p:blipFill>
        <p:spPr bwMode="auto">
          <a:xfrm>
            <a:off x="5929322" y="2214554"/>
            <a:ext cx="2209800" cy="2714644"/>
          </a:xfrm>
          <a:prstGeom prst="rect">
            <a:avLst/>
          </a:prstGeom>
          <a:noFill/>
        </p:spPr>
      </p:pic>
      <p:pic>
        <p:nvPicPr>
          <p:cNvPr id="6" name="Historia de la computadora Niños.mp3">
            <a:hlinkClick r:id="" action="ppaction://media"/>
          </p:cNvPr>
          <p:cNvPicPr>
            <a:picLocks noRot="1" noChangeAspect="1"/>
          </p:cNvPicPr>
          <p:nvPr>
            <a:audioFile r:link="rId1"/>
          </p:nvPr>
        </p:nvPicPr>
        <p:blipFill>
          <a:blip r:embed="rId4"/>
          <a:stretch>
            <a:fillRect/>
          </a:stretch>
        </p:blipFill>
        <p:spPr>
          <a:xfrm>
            <a:off x="6929454" y="5429264"/>
            <a:ext cx="571504" cy="500066"/>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429477"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solidFill>
                  <a:srgbClr val="FFFF00"/>
                </a:solidFill>
                <a:latin typeface="Kristen ITC" pitchFamily="66" charset="0"/>
              </a:rPr>
              <a:t>Lo</a:t>
            </a:r>
            <a:r>
              <a:rPr lang="es-ES" dirty="0" smtClean="0">
                <a:solidFill>
                  <a:srgbClr val="FF0066"/>
                </a:solidFill>
                <a:latin typeface="Kristen ITC" pitchFamily="66" charset="0"/>
              </a:rPr>
              <a:t>s</a:t>
            </a:r>
            <a:r>
              <a:rPr lang="es-ES" dirty="0" smtClean="0">
                <a:solidFill>
                  <a:srgbClr val="00FF00"/>
                </a:solidFill>
                <a:latin typeface="Kristen ITC" pitchFamily="66" charset="0"/>
              </a:rPr>
              <a:t> </a:t>
            </a:r>
            <a:r>
              <a:rPr lang="es-ES" dirty="0" smtClean="0">
                <a:solidFill>
                  <a:srgbClr val="FF0066"/>
                </a:solidFill>
                <a:latin typeface="Kristen ITC" pitchFamily="66" charset="0"/>
              </a:rPr>
              <a:t>col</a:t>
            </a:r>
            <a:r>
              <a:rPr lang="es-ES" dirty="0" smtClean="0">
                <a:solidFill>
                  <a:srgbClr val="FFFF00"/>
                </a:solidFill>
                <a:latin typeface="Kristen ITC" pitchFamily="66" charset="0"/>
              </a:rPr>
              <a:t>or</a:t>
            </a:r>
            <a:r>
              <a:rPr lang="es-ES" dirty="0" smtClean="0">
                <a:solidFill>
                  <a:srgbClr val="FF0066"/>
                </a:solidFill>
                <a:latin typeface="Kristen ITC" pitchFamily="66" charset="0"/>
              </a:rPr>
              <a:t>e</a:t>
            </a:r>
            <a:r>
              <a:rPr lang="es-ES" dirty="0" smtClean="0">
                <a:solidFill>
                  <a:srgbClr val="FFFF00"/>
                </a:solidFill>
                <a:latin typeface="Kristen ITC" pitchFamily="66" charset="0"/>
              </a:rPr>
              <a:t>s</a:t>
            </a:r>
            <a:r>
              <a:rPr lang="es-ES" dirty="0" smtClean="0">
                <a:solidFill>
                  <a:srgbClr val="00FF00"/>
                </a:solidFill>
                <a:latin typeface="Kristen ITC" pitchFamily="66" charset="0"/>
              </a:rPr>
              <a:t> </a:t>
            </a:r>
            <a:r>
              <a:rPr lang="es-ES" dirty="0" smtClean="0">
                <a:solidFill>
                  <a:srgbClr val="FF0066"/>
                </a:solidFill>
                <a:latin typeface="Kristen ITC" pitchFamily="66" charset="0"/>
              </a:rPr>
              <a:t>en</a:t>
            </a:r>
            <a:r>
              <a:rPr lang="es-ES" dirty="0" smtClean="0">
                <a:solidFill>
                  <a:srgbClr val="00FF00"/>
                </a:solidFill>
                <a:latin typeface="Kristen ITC" pitchFamily="66" charset="0"/>
              </a:rPr>
              <a:t> </a:t>
            </a:r>
            <a:r>
              <a:rPr lang="es-ES" dirty="0" smtClean="0">
                <a:solidFill>
                  <a:srgbClr val="FFFF00"/>
                </a:solidFill>
                <a:latin typeface="Kristen ITC" pitchFamily="66" charset="0"/>
              </a:rPr>
              <a:t>Ing</a:t>
            </a:r>
            <a:r>
              <a:rPr lang="es-ES" dirty="0" smtClean="0">
                <a:solidFill>
                  <a:srgbClr val="FF0066"/>
                </a:solidFill>
                <a:latin typeface="Kristen ITC" pitchFamily="66" charset="0"/>
              </a:rPr>
              <a:t>lé</a:t>
            </a:r>
            <a:r>
              <a:rPr lang="es-ES" dirty="0" smtClean="0">
                <a:solidFill>
                  <a:srgbClr val="FFFF00"/>
                </a:solidFill>
                <a:latin typeface="Kristen ITC" pitchFamily="66" charset="0"/>
              </a:rPr>
              <a:t>s</a:t>
            </a:r>
            <a:endParaRPr lang="es-ES" dirty="0">
              <a:solidFill>
                <a:srgbClr val="FFFF00"/>
              </a:solidFill>
              <a:latin typeface="Kristen ITC" pitchFamily="66" charset="0"/>
            </a:endParaRPr>
          </a:p>
        </p:txBody>
      </p:sp>
      <p:pic>
        <p:nvPicPr>
          <p:cNvPr id="4" name="3 Marcador de contenido" descr="images (1).jpg"/>
          <p:cNvPicPr>
            <a:picLocks noGrp="1" noChangeAspect="1"/>
          </p:cNvPicPr>
          <p:nvPr>
            <p:ph idx="1"/>
          </p:nvPr>
        </p:nvPicPr>
        <p:blipFill>
          <a:blip r:embed="rId2"/>
          <a:stretch>
            <a:fillRect/>
          </a:stretch>
        </p:blipFill>
        <p:spPr>
          <a:xfrm>
            <a:off x="571473" y="1643051"/>
            <a:ext cx="1857388" cy="1643074"/>
          </a:xfrm>
        </p:spPr>
      </p:pic>
      <p:pic>
        <p:nvPicPr>
          <p:cNvPr id="5122" name="Picture 2" descr="C:\Users\admin\Documents\ingles\negro.jpg"/>
          <p:cNvPicPr>
            <a:picLocks noChangeAspect="1" noChangeArrowheads="1"/>
          </p:cNvPicPr>
          <p:nvPr/>
        </p:nvPicPr>
        <p:blipFill>
          <a:blip r:embed="rId3" cstate="print"/>
          <a:srcRect/>
          <a:stretch>
            <a:fillRect/>
          </a:stretch>
        </p:blipFill>
        <p:spPr bwMode="auto">
          <a:xfrm>
            <a:off x="6715140" y="1643050"/>
            <a:ext cx="1857388" cy="1643074"/>
          </a:xfrm>
          <a:prstGeom prst="rect">
            <a:avLst/>
          </a:prstGeom>
          <a:noFill/>
        </p:spPr>
      </p:pic>
      <p:pic>
        <p:nvPicPr>
          <p:cNvPr id="5123" name="Picture 3" descr="C:\Users\admin\Documents\ingles\descarga (2).jpg"/>
          <p:cNvPicPr>
            <a:picLocks noChangeAspect="1" noChangeArrowheads="1"/>
          </p:cNvPicPr>
          <p:nvPr/>
        </p:nvPicPr>
        <p:blipFill>
          <a:blip r:embed="rId4"/>
          <a:srcRect/>
          <a:stretch>
            <a:fillRect/>
          </a:stretch>
        </p:blipFill>
        <p:spPr bwMode="auto">
          <a:xfrm>
            <a:off x="2571736" y="1785926"/>
            <a:ext cx="1857388" cy="1643074"/>
          </a:xfrm>
          <a:prstGeom prst="rect">
            <a:avLst/>
          </a:prstGeom>
          <a:noFill/>
        </p:spPr>
      </p:pic>
      <p:pic>
        <p:nvPicPr>
          <p:cNvPr id="5124" name="Picture 4" descr="C:\Users\admin\Documents\ingles\descarga (3).jpg"/>
          <p:cNvPicPr>
            <a:picLocks noChangeAspect="1" noChangeArrowheads="1"/>
          </p:cNvPicPr>
          <p:nvPr/>
        </p:nvPicPr>
        <p:blipFill>
          <a:blip r:embed="rId5"/>
          <a:srcRect/>
          <a:stretch>
            <a:fillRect/>
          </a:stretch>
        </p:blipFill>
        <p:spPr bwMode="auto">
          <a:xfrm>
            <a:off x="4572000" y="1785926"/>
            <a:ext cx="1785950" cy="1643074"/>
          </a:xfrm>
          <a:prstGeom prst="rect">
            <a:avLst/>
          </a:prstGeom>
          <a:noFill/>
        </p:spPr>
      </p:pic>
      <p:pic>
        <p:nvPicPr>
          <p:cNvPr id="5125" name="Picture 5" descr="C:\Users\admin\Documents\ingles\images.jpg"/>
          <p:cNvPicPr>
            <a:picLocks noChangeAspect="1" noChangeArrowheads="1"/>
          </p:cNvPicPr>
          <p:nvPr/>
        </p:nvPicPr>
        <p:blipFill>
          <a:blip r:embed="rId6"/>
          <a:srcRect/>
          <a:stretch>
            <a:fillRect/>
          </a:stretch>
        </p:blipFill>
        <p:spPr bwMode="auto">
          <a:xfrm>
            <a:off x="571472" y="3429000"/>
            <a:ext cx="1857388" cy="1428760"/>
          </a:xfrm>
          <a:prstGeom prst="rect">
            <a:avLst/>
          </a:prstGeom>
          <a:noFill/>
        </p:spPr>
      </p:pic>
      <p:pic>
        <p:nvPicPr>
          <p:cNvPr id="5126" name="Picture 6" descr="C:\Users\admin\Documents\ingles\rosas-rojo-pasión.jpg"/>
          <p:cNvPicPr>
            <a:picLocks noChangeAspect="1" noChangeArrowheads="1"/>
          </p:cNvPicPr>
          <p:nvPr/>
        </p:nvPicPr>
        <p:blipFill>
          <a:blip r:embed="rId7" cstate="print"/>
          <a:srcRect/>
          <a:stretch>
            <a:fillRect/>
          </a:stretch>
        </p:blipFill>
        <p:spPr bwMode="auto">
          <a:xfrm>
            <a:off x="6715140" y="3429000"/>
            <a:ext cx="1857388" cy="1357322"/>
          </a:xfrm>
          <a:prstGeom prst="rect">
            <a:avLst/>
          </a:prstGeom>
          <a:noFill/>
        </p:spPr>
      </p:pic>
      <p:pic>
        <p:nvPicPr>
          <p:cNvPr id="5127" name="Picture 7" descr="C:\Users\admin\Documents\ingles\2129273523_f77bb2b57f.jpg"/>
          <p:cNvPicPr>
            <a:picLocks noChangeAspect="1" noChangeArrowheads="1"/>
          </p:cNvPicPr>
          <p:nvPr/>
        </p:nvPicPr>
        <p:blipFill>
          <a:blip r:embed="rId8" cstate="print"/>
          <a:srcRect/>
          <a:stretch>
            <a:fillRect/>
          </a:stretch>
        </p:blipFill>
        <p:spPr bwMode="auto">
          <a:xfrm>
            <a:off x="3500430" y="3500439"/>
            <a:ext cx="1857388" cy="1357322"/>
          </a:xfrm>
          <a:prstGeom prst="rect">
            <a:avLst/>
          </a:prstGeom>
          <a:noFill/>
        </p:spPr>
      </p:pic>
      <p:pic>
        <p:nvPicPr>
          <p:cNvPr id="5128" name="Picture 8" descr="C:\Users\admin\Documents\ingles\descarga (1).jpg"/>
          <p:cNvPicPr>
            <a:picLocks noChangeAspect="1" noChangeArrowheads="1"/>
          </p:cNvPicPr>
          <p:nvPr/>
        </p:nvPicPr>
        <p:blipFill>
          <a:blip r:embed="rId9"/>
          <a:srcRect/>
          <a:stretch>
            <a:fillRect/>
          </a:stretch>
        </p:blipFill>
        <p:spPr bwMode="auto">
          <a:xfrm>
            <a:off x="571472" y="5000636"/>
            <a:ext cx="1857388" cy="1571636"/>
          </a:xfrm>
          <a:prstGeom prst="rect">
            <a:avLst/>
          </a:prstGeom>
          <a:noFill/>
        </p:spPr>
      </p:pic>
      <p:pic>
        <p:nvPicPr>
          <p:cNvPr id="5129" name="Picture 9" descr="C:\Users\admin\Documents\ingles\campanilla-de-color-morado.jpg"/>
          <p:cNvPicPr>
            <a:picLocks noChangeAspect="1" noChangeArrowheads="1"/>
          </p:cNvPicPr>
          <p:nvPr/>
        </p:nvPicPr>
        <p:blipFill>
          <a:blip r:embed="rId10" cstate="print"/>
          <a:srcRect/>
          <a:stretch>
            <a:fillRect/>
          </a:stretch>
        </p:blipFill>
        <p:spPr bwMode="auto">
          <a:xfrm>
            <a:off x="2571736" y="5000636"/>
            <a:ext cx="1857388" cy="1571636"/>
          </a:xfrm>
          <a:prstGeom prst="rect">
            <a:avLst/>
          </a:prstGeom>
          <a:noFill/>
        </p:spPr>
      </p:pic>
      <p:pic>
        <p:nvPicPr>
          <p:cNvPr id="5130" name="Picture 10" descr="C:\Users\admin\Documents\ingles\images (3).jpg"/>
          <p:cNvPicPr>
            <a:picLocks noChangeAspect="1" noChangeArrowheads="1"/>
          </p:cNvPicPr>
          <p:nvPr/>
        </p:nvPicPr>
        <p:blipFill>
          <a:blip r:embed="rId11"/>
          <a:srcRect/>
          <a:stretch>
            <a:fillRect/>
          </a:stretch>
        </p:blipFill>
        <p:spPr bwMode="auto">
          <a:xfrm>
            <a:off x="4643438" y="5000636"/>
            <a:ext cx="1857388" cy="1571636"/>
          </a:xfrm>
          <a:prstGeom prst="rect">
            <a:avLst/>
          </a:prstGeom>
          <a:noFill/>
        </p:spPr>
      </p:pic>
      <p:pic>
        <p:nvPicPr>
          <p:cNvPr id="5131" name="Picture 11" descr="C:\Users\admin\Documents\ingles\descarga.jpg"/>
          <p:cNvPicPr>
            <a:picLocks noChangeAspect="1" noChangeArrowheads="1"/>
          </p:cNvPicPr>
          <p:nvPr/>
        </p:nvPicPr>
        <p:blipFill>
          <a:blip r:embed="rId12"/>
          <a:srcRect/>
          <a:stretch>
            <a:fillRect/>
          </a:stretch>
        </p:blipFill>
        <p:spPr bwMode="auto">
          <a:xfrm>
            <a:off x="6786578" y="5000636"/>
            <a:ext cx="1857388" cy="1562122"/>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190</TotalTime>
  <Words>91</Words>
  <Application>Microsoft Office PowerPoint</Application>
  <PresentationFormat>Presentación en pantalla (4:3)</PresentationFormat>
  <Paragraphs>24</Paragraphs>
  <Slides>12</Slides>
  <Notes>0</Notes>
  <HiddenSlides>0</HiddenSlides>
  <MMClips>9</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Módulo</vt:lpstr>
      <vt:lpstr>Multimedia  luisa lotero escobar  formación  complementaria 12a </vt:lpstr>
      <vt:lpstr>Tabla de contenido</vt:lpstr>
      <vt:lpstr>La suma</vt:lpstr>
      <vt:lpstr>Las tablas de multiplicar</vt:lpstr>
      <vt:lpstr>La célula</vt:lpstr>
      <vt:lpstr>Los departamentos de Colombia</vt:lpstr>
      <vt:lpstr>Los planetas</vt:lpstr>
      <vt:lpstr>La historia de la computadora</vt:lpstr>
      <vt:lpstr>Los colores en Inglés</vt:lpstr>
      <vt:lpstr>Los números en Inglés</vt:lpstr>
      <vt:lpstr>Los valores</vt:lpstr>
      <vt:lpstr>Ortografía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Multimedia  luisa lotero escobar  formación  complementaria 12a</dc:title>
  <dc:creator>admin</dc:creator>
  <cp:lastModifiedBy>admin</cp:lastModifiedBy>
  <cp:revision>24</cp:revision>
  <dcterms:created xsi:type="dcterms:W3CDTF">2013-08-21T20:04:16Z</dcterms:created>
  <dcterms:modified xsi:type="dcterms:W3CDTF">2013-08-22T00:12:14Z</dcterms:modified>
</cp:coreProperties>
</file>